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256" r:id="rId5"/>
    <p:sldId id="2141411738" r:id="rId6"/>
    <p:sldId id="2076137223" r:id="rId7"/>
    <p:sldId id="2141411741" r:id="rId8"/>
    <p:sldId id="2141411742" r:id="rId9"/>
    <p:sldId id="577" r:id="rId10"/>
    <p:sldId id="2141411739" r:id="rId11"/>
    <p:sldId id="2141411731" r:id="rId12"/>
    <p:sldId id="2076137220" r:id="rId13"/>
    <p:sldId id="2141411743" r:id="rId14"/>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E3339E8-458B-5D34-3363-2A6147F5B60D}" name="Teri Morrison" initials="TM" userId="S::tmorrison@icpdhm.com::a46c630b-3a37-4c68-8f3a-c1d9d619825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2D6E"/>
    <a:srgbClr val="F29820"/>
    <a:srgbClr val="00B0F0"/>
    <a:srgbClr val="D0030D"/>
    <a:srgbClr val="F4CEC9"/>
    <a:srgbClr val="FF9933"/>
    <a:srgbClr val="0033CC"/>
    <a:srgbClr val="FC1D28"/>
    <a:srgbClr val="E3A7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0385" autoAdjust="0"/>
  </p:normalViewPr>
  <p:slideViewPr>
    <p:cSldViewPr snapToGrid="0">
      <p:cViewPr varScale="1">
        <p:scale>
          <a:sx n="99" d="100"/>
          <a:sy n="99" d="100"/>
        </p:scale>
        <p:origin x="348" y="84"/>
      </p:cViewPr>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19" d="100"/>
          <a:sy n="119" d="100"/>
        </p:scale>
        <p:origin x="5028" y="11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B78A82-B4F3-0B0A-919C-4D3074111198}"/>
              </a:ext>
            </a:extLst>
          </p:cNvPr>
          <p:cNvSpPr>
            <a:spLocks noGrp="1"/>
          </p:cNvSpPr>
          <p:nvPr>
            <p:ph type="dt" sz="quarter" idx="1"/>
          </p:nvPr>
        </p:nvSpPr>
        <p:spPr>
          <a:xfrm>
            <a:off x="3939466" y="0"/>
            <a:ext cx="3013763" cy="463646"/>
          </a:xfrm>
          <a:prstGeom prst="rect">
            <a:avLst/>
          </a:prstGeom>
        </p:spPr>
        <p:txBody>
          <a:bodyPr vert="horz" lIns="92534" tIns="46268" rIns="92534" bIns="46268" rtlCol="0"/>
          <a:lstStyle>
            <a:lvl1pPr algn="r">
              <a:defRPr sz="1200"/>
            </a:lvl1pPr>
          </a:lstStyle>
          <a:p>
            <a:fld id="{4CECE9B9-8F12-4CCF-9CA6-6750CBCF30D8}" type="datetimeFigureOut">
              <a:rPr lang="en-GB" smtClean="0"/>
              <a:t>10/07/2023</a:t>
            </a:fld>
            <a:endParaRPr lang="en-GB"/>
          </a:p>
        </p:txBody>
      </p:sp>
      <p:sp>
        <p:nvSpPr>
          <p:cNvPr id="4" name="Footer Placeholder 3">
            <a:extLst>
              <a:ext uri="{FF2B5EF4-FFF2-40B4-BE49-F238E27FC236}">
                <a16:creationId xmlns:a16="http://schemas.microsoft.com/office/drawing/2014/main" id="{1ACB2E09-4056-D5F7-366C-1FDC63500D7F}"/>
              </a:ext>
            </a:extLst>
          </p:cNvPr>
          <p:cNvSpPr>
            <a:spLocks noGrp="1"/>
          </p:cNvSpPr>
          <p:nvPr>
            <p:ph type="ftr" sz="quarter" idx="2"/>
          </p:nvPr>
        </p:nvSpPr>
        <p:spPr>
          <a:xfrm>
            <a:off x="0" y="8777193"/>
            <a:ext cx="3013763" cy="463645"/>
          </a:xfrm>
          <a:prstGeom prst="rect">
            <a:avLst/>
          </a:prstGeom>
        </p:spPr>
        <p:txBody>
          <a:bodyPr vert="horz" lIns="92534" tIns="46268" rIns="92534" bIns="46268"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E7075204-98B2-086C-1D81-73470615CCA5}"/>
              </a:ext>
            </a:extLst>
          </p:cNvPr>
          <p:cNvSpPr>
            <a:spLocks noGrp="1"/>
          </p:cNvSpPr>
          <p:nvPr>
            <p:ph type="sldNum" sz="quarter" idx="3"/>
          </p:nvPr>
        </p:nvSpPr>
        <p:spPr>
          <a:xfrm>
            <a:off x="3939466" y="8777193"/>
            <a:ext cx="3013763" cy="463645"/>
          </a:xfrm>
          <a:prstGeom prst="rect">
            <a:avLst/>
          </a:prstGeom>
        </p:spPr>
        <p:txBody>
          <a:bodyPr vert="horz" lIns="92534" tIns="46268" rIns="92534" bIns="46268" rtlCol="0" anchor="b"/>
          <a:lstStyle>
            <a:lvl1pPr algn="r">
              <a:defRPr sz="1200"/>
            </a:lvl1pPr>
          </a:lstStyle>
          <a:p>
            <a:fld id="{9ED25D80-7315-48F5-870A-32A7F4E6E4B8}" type="slidenum">
              <a:rPr lang="en-GB" smtClean="0"/>
              <a:t>‹#›</a:t>
            </a:fld>
            <a:endParaRPr lang="en-GB"/>
          </a:p>
        </p:txBody>
      </p:sp>
    </p:spTree>
    <p:extLst>
      <p:ext uri="{BB962C8B-B14F-4D97-AF65-F5344CB8AC3E}">
        <p14:creationId xmlns:p14="http://schemas.microsoft.com/office/powerpoint/2010/main" val="321893942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6"/>
          </a:xfrm>
          <a:prstGeom prst="rect">
            <a:avLst/>
          </a:prstGeom>
        </p:spPr>
        <p:txBody>
          <a:bodyPr vert="horz" lIns="92534" tIns="46268" rIns="92534" bIns="46268" rtlCol="0"/>
          <a:lstStyle>
            <a:lvl1pPr algn="l">
              <a:defRPr sz="1200"/>
            </a:lvl1pPr>
          </a:lstStyle>
          <a:p>
            <a:r>
              <a:rPr lang="en-US" dirty="0"/>
              <a:t>MDS-GOAL: Guidance to Optimally Manage Anemia in Lower-risk MDS</a:t>
            </a:r>
            <a:endParaRPr lang="en-GB" dirty="0"/>
          </a:p>
        </p:txBody>
      </p:sp>
      <p:sp>
        <p:nvSpPr>
          <p:cNvPr id="3" name="Date Placeholder 2"/>
          <p:cNvSpPr>
            <a:spLocks noGrp="1"/>
          </p:cNvSpPr>
          <p:nvPr>
            <p:ph type="dt" idx="1"/>
          </p:nvPr>
        </p:nvSpPr>
        <p:spPr>
          <a:xfrm>
            <a:off x="3939466" y="0"/>
            <a:ext cx="3013763" cy="463646"/>
          </a:xfrm>
          <a:prstGeom prst="rect">
            <a:avLst/>
          </a:prstGeom>
        </p:spPr>
        <p:txBody>
          <a:bodyPr vert="horz" lIns="92534" tIns="46268" rIns="92534" bIns="46268" rtlCol="0"/>
          <a:lstStyle>
            <a:lvl1pPr algn="r">
              <a:defRPr sz="1200"/>
            </a:lvl1pPr>
          </a:lstStyle>
          <a:p>
            <a:fld id="{AF06C2C3-19A0-4813-A734-BD22F5380125}" type="datetimeFigureOut">
              <a:rPr lang="en-GB" smtClean="0"/>
              <a:t>10/07/2023</a:t>
            </a:fld>
            <a:endParaRPr lang="en-GB"/>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34" tIns="46268" rIns="92534" bIns="46268" rtlCol="0" anchor="ctr"/>
          <a:lstStyle/>
          <a:p>
            <a:endParaRPr lang="en-GB"/>
          </a:p>
        </p:txBody>
      </p:sp>
      <p:sp>
        <p:nvSpPr>
          <p:cNvPr id="5" name="Notes Placeholder 4"/>
          <p:cNvSpPr>
            <a:spLocks noGrp="1"/>
          </p:cNvSpPr>
          <p:nvPr>
            <p:ph type="body" sz="quarter" idx="3"/>
          </p:nvPr>
        </p:nvSpPr>
        <p:spPr>
          <a:xfrm>
            <a:off x="695484" y="4447153"/>
            <a:ext cx="5563870" cy="4122775"/>
          </a:xfrm>
          <a:prstGeom prst="rect">
            <a:avLst/>
          </a:prstGeom>
        </p:spPr>
        <p:txBody>
          <a:bodyPr vert="horz" lIns="92534" tIns="46268" rIns="92534" bIns="46268" rtlCol="0"/>
          <a:lstStyle/>
          <a:p>
            <a:pPr lvl="0"/>
            <a:r>
              <a:rPr lang="en-US" dirty="0"/>
              <a:t>Click to edit Master text styles</a:t>
            </a:r>
          </a:p>
          <a:p>
            <a:pPr lvl="1"/>
            <a:r>
              <a:rPr lang="en-US" dirty="0"/>
              <a:t>Second level</a:t>
            </a:r>
          </a:p>
          <a:p>
            <a:pPr lvl="2"/>
            <a:r>
              <a:rPr lang="en-US" dirty="0"/>
              <a:t>Third level</a:t>
            </a:r>
            <a:endParaRPr lang="en-GB" dirty="0"/>
          </a:p>
        </p:txBody>
      </p:sp>
      <p:sp>
        <p:nvSpPr>
          <p:cNvPr id="6" name="Footer Placeholder 5"/>
          <p:cNvSpPr>
            <a:spLocks noGrp="1"/>
          </p:cNvSpPr>
          <p:nvPr>
            <p:ph type="ftr" sz="quarter" idx="4"/>
          </p:nvPr>
        </p:nvSpPr>
        <p:spPr>
          <a:xfrm>
            <a:off x="0" y="8777193"/>
            <a:ext cx="3013763" cy="463645"/>
          </a:xfrm>
          <a:prstGeom prst="rect">
            <a:avLst/>
          </a:prstGeom>
        </p:spPr>
        <p:txBody>
          <a:bodyPr vert="horz" lIns="92534" tIns="46268" rIns="92534" bIns="46268" rtlCol="0" anchor="b"/>
          <a:lstStyle>
            <a:lvl1pPr algn="l">
              <a:defRPr sz="1200"/>
            </a:lvl1pPr>
          </a:lstStyle>
          <a:p>
            <a:endParaRPr lang="en-GB"/>
          </a:p>
        </p:txBody>
      </p:sp>
      <p:sp>
        <p:nvSpPr>
          <p:cNvPr id="7" name="Slide Number Placeholder 6"/>
          <p:cNvSpPr>
            <a:spLocks noGrp="1"/>
          </p:cNvSpPr>
          <p:nvPr>
            <p:ph type="sldNum" sz="quarter" idx="5"/>
          </p:nvPr>
        </p:nvSpPr>
        <p:spPr>
          <a:xfrm>
            <a:off x="3939466" y="8777193"/>
            <a:ext cx="3013763" cy="463645"/>
          </a:xfrm>
          <a:prstGeom prst="rect">
            <a:avLst/>
          </a:prstGeom>
        </p:spPr>
        <p:txBody>
          <a:bodyPr vert="horz" lIns="92534" tIns="46268" rIns="92534" bIns="46268" rtlCol="0" anchor="b"/>
          <a:lstStyle>
            <a:lvl1pPr algn="r">
              <a:defRPr sz="1200"/>
            </a:lvl1pPr>
          </a:lstStyle>
          <a:p>
            <a:fld id="{79C5F0E6-26D5-4EFD-B641-78FC5DB0FDC3}" type="slidenum">
              <a:rPr lang="en-GB" smtClean="0"/>
              <a:t>‹#›</a:t>
            </a:fld>
            <a:endParaRPr lang="en-GB"/>
          </a:p>
        </p:txBody>
      </p:sp>
    </p:spTree>
    <p:extLst>
      <p:ext uri="{BB962C8B-B14F-4D97-AF65-F5344CB8AC3E}">
        <p14:creationId xmlns:p14="http://schemas.microsoft.com/office/powerpoint/2010/main" val="3874101986"/>
      </p:ext>
    </p:extLst>
  </p:cSld>
  <p:clrMap bg1="lt1" tx1="dk1" bg2="lt2" tx2="dk2" accent1="accent1" accent2="accent2" accent3="accent3" accent4="accent4" accent5="accent5" accent6="accent6" hlink="hlink" folHlink="folHlink"/>
  <p:hf ftr="0" dt="0"/>
  <p:notesStyle>
    <a:lvl1pPr marL="114300" indent="-114300" algn="l" defTabSz="914400" rtl="0" eaLnBrk="1" latinLnBrk="0" hangingPunct="1">
      <a:buFont typeface="Arial" panose="020B0604020202020204" pitchFamily="34" charset="0"/>
      <a:buChar char="•"/>
      <a:defRPr sz="1050" kern="1200">
        <a:solidFill>
          <a:schemeClr val="tx1"/>
        </a:solidFill>
        <a:latin typeface="+mn-lt"/>
        <a:ea typeface="+mn-ea"/>
        <a:cs typeface="+mn-cs"/>
      </a:defRPr>
    </a:lvl1pPr>
    <a:lvl2pPr marL="342900" indent="-114300" algn="l" defTabSz="914400" rtl="0" eaLnBrk="1" latinLnBrk="0" hangingPunct="1">
      <a:buFont typeface="Arial" panose="020B0604020202020204" pitchFamily="34" charset="0"/>
      <a:buChar char="•"/>
      <a:defRPr sz="1050" kern="1200">
        <a:solidFill>
          <a:schemeClr val="tx1"/>
        </a:solidFill>
        <a:latin typeface="+mn-lt"/>
        <a:ea typeface="+mn-ea"/>
        <a:cs typeface="+mn-cs"/>
      </a:defRPr>
    </a:lvl2pPr>
    <a:lvl3pPr marL="571500" indent="-171450" algn="l" defTabSz="914400" rtl="0" eaLnBrk="1" latinLnBrk="0" hangingPunct="1">
      <a:buFont typeface="Arial" panose="020B0604020202020204" pitchFamily="34" charset="0"/>
      <a:buChar char="•"/>
      <a:defRPr sz="105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05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05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1</a:t>
            </a:fld>
            <a:endParaRPr lang="en-GB">
              <a:solidFill>
                <a:prstClr val="black"/>
              </a:solidFill>
              <a:latin typeface="Calibri" panose="020F0502020204030204"/>
            </a:endParaRPr>
          </a:p>
        </p:txBody>
      </p:sp>
    </p:spTree>
    <p:extLst>
      <p:ext uri="{BB962C8B-B14F-4D97-AF65-F5344CB8AC3E}">
        <p14:creationId xmlns:p14="http://schemas.microsoft.com/office/powerpoint/2010/main" val="145588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3</a:t>
            </a:fld>
            <a:endParaRPr lang="en-GB">
              <a:solidFill>
                <a:prstClr val="black"/>
              </a:solidFill>
              <a:latin typeface="Calibri" panose="020F0502020204030204"/>
            </a:endParaRPr>
          </a:p>
        </p:txBody>
      </p:sp>
    </p:spTree>
    <p:extLst>
      <p:ext uri="{BB962C8B-B14F-4D97-AF65-F5344CB8AC3E}">
        <p14:creationId xmlns:p14="http://schemas.microsoft.com/office/powerpoint/2010/main" val="664977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4</a:t>
            </a:fld>
            <a:endParaRPr lang="en-GB">
              <a:solidFill>
                <a:prstClr val="black"/>
              </a:solidFill>
              <a:latin typeface="Calibri" panose="020F0502020204030204"/>
            </a:endParaRPr>
          </a:p>
        </p:txBody>
      </p:sp>
    </p:spTree>
    <p:extLst>
      <p:ext uri="{BB962C8B-B14F-4D97-AF65-F5344CB8AC3E}">
        <p14:creationId xmlns:p14="http://schemas.microsoft.com/office/powerpoint/2010/main" val="358967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5</a:t>
            </a:fld>
            <a:endParaRPr lang="en-GB">
              <a:solidFill>
                <a:prstClr val="black"/>
              </a:solidFill>
              <a:latin typeface="Calibri" panose="020F0502020204030204"/>
            </a:endParaRPr>
          </a:p>
        </p:txBody>
      </p:sp>
    </p:spTree>
    <p:extLst>
      <p:ext uri="{BB962C8B-B14F-4D97-AF65-F5344CB8AC3E}">
        <p14:creationId xmlns:p14="http://schemas.microsoft.com/office/powerpoint/2010/main" val="3800753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p:txBody>
      </p:sp>
      <p:sp>
        <p:nvSpPr>
          <p:cNvPr id="4" name="Slide Number Placeholder 3"/>
          <p:cNvSpPr>
            <a:spLocks noGrp="1"/>
          </p:cNvSpPr>
          <p:nvPr>
            <p:ph type="sldNum" sz="quarter" idx="10"/>
          </p:nvPr>
        </p:nvSpPr>
        <p:spPr/>
        <p:txBody>
          <a:bodyPr/>
          <a:lstStyle/>
          <a:p>
            <a:pPr defTabSz="908091">
              <a:defRPr/>
            </a:pPr>
            <a:fld id="{4DF29881-5543-42E6-9A7F-035BC486C587}" type="slidenum">
              <a:rPr lang="en-CA">
                <a:solidFill>
                  <a:prstClr val="black"/>
                </a:solidFill>
                <a:latin typeface="Calibri" panose="020F0502020204030204"/>
              </a:rPr>
              <a:pPr defTabSz="908091">
                <a:defRPr/>
              </a:pPr>
              <a:t>6</a:t>
            </a:fld>
            <a:endParaRPr lang="en-CA" dirty="0">
              <a:solidFill>
                <a:prstClr val="black"/>
              </a:solidFill>
              <a:latin typeface="Calibri" panose="020F0502020204030204"/>
            </a:endParaRPr>
          </a:p>
        </p:txBody>
      </p:sp>
    </p:spTree>
    <p:extLst>
      <p:ext uri="{BB962C8B-B14F-4D97-AF65-F5344CB8AC3E}">
        <p14:creationId xmlns:p14="http://schemas.microsoft.com/office/powerpoint/2010/main" val="107900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7</a:t>
            </a:fld>
            <a:endParaRPr lang="en-GB">
              <a:solidFill>
                <a:prstClr val="black"/>
              </a:solidFill>
              <a:latin typeface="Calibri" panose="020F0502020204030204"/>
            </a:endParaRPr>
          </a:p>
        </p:txBody>
      </p:sp>
    </p:spTree>
    <p:extLst>
      <p:ext uri="{BB962C8B-B14F-4D97-AF65-F5344CB8AC3E}">
        <p14:creationId xmlns:p14="http://schemas.microsoft.com/office/powerpoint/2010/main" val="399738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CA" dirty="0"/>
              <a:t>This slide must be visually presented to the audience AND verbalized by the Speaker.</a:t>
            </a:r>
          </a:p>
          <a:p>
            <a:endParaRPr lang="en-CA" dirty="0"/>
          </a:p>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dirty="0">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8</a:t>
            </a:fld>
            <a:endParaRPr lang="en-GB">
              <a:solidFill>
                <a:prstClr val="black"/>
              </a:solidFill>
              <a:latin typeface="Calibri" panose="020F0502020204030204"/>
            </a:endParaRPr>
          </a:p>
        </p:txBody>
      </p:sp>
    </p:spTree>
    <p:extLst>
      <p:ext uri="{BB962C8B-B14F-4D97-AF65-F5344CB8AC3E}">
        <p14:creationId xmlns:p14="http://schemas.microsoft.com/office/powerpoint/2010/main" val="1387536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Header Placeholder 3"/>
          <p:cNvSpPr>
            <a:spLocks noGrp="1"/>
          </p:cNvSpPr>
          <p:nvPr>
            <p:ph type="hdr" sz="quarter"/>
          </p:nvPr>
        </p:nvSpPr>
        <p:spPr/>
        <p:txBody>
          <a:bodyPr/>
          <a:lstStyle/>
          <a:p>
            <a:pPr defTabSz="908091">
              <a:defRPr/>
            </a:pPr>
            <a:r>
              <a:rPr lang="en-US">
                <a:solidFill>
                  <a:prstClr val="black"/>
                </a:solidFill>
                <a:latin typeface="Calibri" panose="020F0502020204030204"/>
              </a:rPr>
              <a:t>MDS-GOAL: Guidance to Optimally Manage Anemia in Lower-risk MDS</a:t>
            </a:r>
            <a:endParaRPr lang="en-GB">
              <a:solidFill>
                <a:prstClr val="black"/>
              </a:solidFill>
              <a:latin typeface="Calibri" panose="020F0502020204030204"/>
            </a:endParaRPr>
          </a:p>
        </p:txBody>
      </p:sp>
      <p:sp>
        <p:nvSpPr>
          <p:cNvPr id="5" name="Slide Number Placeholder 4"/>
          <p:cNvSpPr>
            <a:spLocks noGrp="1"/>
          </p:cNvSpPr>
          <p:nvPr>
            <p:ph type="sldNum" sz="quarter" idx="5"/>
          </p:nvPr>
        </p:nvSpPr>
        <p:spPr/>
        <p:txBody>
          <a:bodyPr/>
          <a:lstStyle/>
          <a:p>
            <a:pPr defTabSz="908091">
              <a:defRPr/>
            </a:pPr>
            <a:fld id="{79C5F0E6-26D5-4EFD-B641-78FC5DB0FDC3}" type="slidenum">
              <a:rPr lang="en-GB">
                <a:solidFill>
                  <a:prstClr val="black"/>
                </a:solidFill>
                <a:latin typeface="Calibri" panose="020F0502020204030204"/>
              </a:rPr>
              <a:pPr defTabSz="908091">
                <a:defRPr/>
              </a:pPr>
              <a:t>10</a:t>
            </a:fld>
            <a:endParaRPr lang="en-GB">
              <a:solidFill>
                <a:prstClr val="black"/>
              </a:solidFill>
              <a:latin typeface="Calibri" panose="020F0502020204030204"/>
            </a:endParaRPr>
          </a:p>
        </p:txBody>
      </p:sp>
    </p:spTree>
    <p:extLst>
      <p:ext uri="{BB962C8B-B14F-4D97-AF65-F5344CB8AC3E}">
        <p14:creationId xmlns:p14="http://schemas.microsoft.com/office/powerpoint/2010/main" val="15730434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FC34558-486D-E20C-D95E-8ADAE75A2CE5}"/>
              </a:ext>
            </a:extLst>
          </p:cNvPr>
          <p:cNvSpPr>
            <a:spLocks noGrp="1"/>
          </p:cNvSpPr>
          <p:nvPr>
            <p:ph type="subTitle" idx="1"/>
          </p:nvPr>
        </p:nvSpPr>
        <p:spPr>
          <a:xfrm>
            <a:off x="885825" y="3865944"/>
            <a:ext cx="10344150" cy="2591212"/>
          </a:xfrm>
        </p:spPr>
        <p:txBody>
          <a:bodyPr>
            <a:normAutofit/>
          </a:bodyPr>
          <a:lstStyle>
            <a:lvl1pPr marL="0" indent="0" algn="ctr">
              <a:buNone/>
              <a:defRPr sz="36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6" name="Slide Number Placeholder 5">
            <a:extLst>
              <a:ext uri="{FF2B5EF4-FFF2-40B4-BE49-F238E27FC236}">
                <a16:creationId xmlns:a16="http://schemas.microsoft.com/office/drawing/2014/main" id="{83BF1CF6-4096-D940-0F85-76A32EA6458D}"/>
              </a:ext>
            </a:extLst>
          </p:cNvPr>
          <p:cNvSpPr>
            <a:spLocks noGrp="1"/>
          </p:cNvSpPr>
          <p:nvPr>
            <p:ph type="sldNum" sz="quarter" idx="12"/>
          </p:nvPr>
        </p:nvSpPr>
        <p:spPr/>
        <p:txBody>
          <a:bodyPr/>
          <a:lstStyle/>
          <a:p>
            <a:fld id="{43F136A7-8C07-4457-BD87-478AF4D86480}" type="slidenum">
              <a:rPr lang="en-GB" smtClean="0"/>
              <a:t>‹#›</a:t>
            </a:fld>
            <a:endParaRPr lang="en-GB"/>
          </a:p>
        </p:txBody>
      </p:sp>
      <p:pic>
        <p:nvPicPr>
          <p:cNvPr id="5" name="Picture 4" descr="Icon&#10;&#10;Description automatically generated">
            <a:extLst>
              <a:ext uri="{FF2B5EF4-FFF2-40B4-BE49-F238E27FC236}">
                <a16:creationId xmlns:a16="http://schemas.microsoft.com/office/drawing/2014/main" id="{7919C563-DD62-0197-BF6E-F52D50CB037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56317" y="1951613"/>
            <a:ext cx="5079365" cy="1549206"/>
          </a:xfrm>
          <a:prstGeom prst="rect">
            <a:avLst/>
          </a:prstGeom>
        </p:spPr>
      </p:pic>
      <p:sp>
        <p:nvSpPr>
          <p:cNvPr id="7" name="Rectangle 6">
            <a:extLst>
              <a:ext uri="{FF2B5EF4-FFF2-40B4-BE49-F238E27FC236}">
                <a16:creationId xmlns:a16="http://schemas.microsoft.com/office/drawing/2014/main" id="{A789D851-162B-2977-5B1F-D70F8CD27FDB}"/>
              </a:ext>
            </a:extLst>
          </p:cNvPr>
          <p:cNvSpPr/>
          <p:nvPr userDrawn="1"/>
        </p:nvSpPr>
        <p:spPr>
          <a:xfrm>
            <a:off x="0" y="6485"/>
            <a:ext cx="12192000" cy="1160834"/>
          </a:xfrm>
          <a:prstGeom prst="rect">
            <a:avLst/>
          </a:prstGeom>
          <a:solidFill>
            <a:srgbClr val="822D6E"/>
          </a:solidFill>
          <a:ln>
            <a:solidFill>
              <a:srgbClr val="822D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5FC5A930-EABD-61DA-C638-C4351DF375BB}"/>
              </a:ext>
            </a:extLst>
          </p:cNvPr>
          <p:cNvSpPr/>
          <p:nvPr userDrawn="1"/>
        </p:nvSpPr>
        <p:spPr>
          <a:xfrm>
            <a:off x="0" y="1160834"/>
            <a:ext cx="12192000" cy="64851"/>
          </a:xfrm>
          <a:prstGeom prst="rect">
            <a:avLst/>
          </a:prstGeom>
          <a:solidFill>
            <a:srgbClr val="F29820"/>
          </a:solidFill>
          <a:ln>
            <a:solidFill>
              <a:srgbClr val="F298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588521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799F2-508E-EC13-BB7F-253BD95B3BC4}"/>
              </a:ext>
            </a:extLst>
          </p:cNvPr>
          <p:cNvSpPr>
            <a:spLocks noGrp="1"/>
          </p:cNvSpPr>
          <p:nvPr>
            <p:ph type="title"/>
          </p:nvPr>
        </p:nvSpPr>
        <p:spPr/>
        <p:txBody>
          <a:bodyPr anchor="b"/>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F9896C6-91D7-D373-3A69-E2399DD0E3CF}"/>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E5C66799-1F54-384C-46F5-1653EA15491E}"/>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14" name="Text Placeholder 13">
            <a:extLst>
              <a:ext uri="{FF2B5EF4-FFF2-40B4-BE49-F238E27FC236}">
                <a16:creationId xmlns:a16="http://schemas.microsoft.com/office/drawing/2014/main" id="{AEB6CAB3-9AAF-41FB-BD0B-77E81085CC68}"/>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386898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FF0C4-6C40-EA66-9B45-4ED71DA57405}"/>
              </a:ext>
            </a:extLst>
          </p:cNvPr>
          <p:cNvSpPr>
            <a:spLocks noGrp="1"/>
          </p:cNvSpPr>
          <p:nvPr>
            <p:ph type="title" hasCustomPrompt="1"/>
          </p:nvPr>
        </p:nvSpPr>
        <p:spPr>
          <a:xfrm>
            <a:off x="831850" y="1709738"/>
            <a:ext cx="10515600" cy="2852737"/>
          </a:xfrm>
        </p:spPr>
        <p:txBody>
          <a:bodyPr anchor="b">
            <a:normAutofit/>
          </a:bodyPr>
          <a:lstStyle>
            <a:lvl1pPr>
              <a:defRPr sz="3600" b="1"/>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89A5B0C-F09A-55EF-26B0-DEE341D49CF8}"/>
              </a:ext>
            </a:extLst>
          </p:cNvPr>
          <p:cNvSpPr>
            <a:spLocks noGrp="1"/>
          </p:cNvSpPr>
          <p:nvPr>
            <p:ph type="body" idx="1"/>
          </p:nvPr>
        </p:nvSpPr>
        <p:spPr>
          <a:xfrm>
            <a:off x="831850" y="4676775"/>
            <a:ext cx="10515600" cy="1412875"/>
          </a:xfrm>
        </p:spPr>
        <p:txBody>
          <a:bodyPr>
            <a:normAutofit/>
          </a:bodyPr>
          <a:lstStyle>
            <a:lvl1pPr marL="0" indent="0">
              <a:buNone/>
              <a:defRPr sz="3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F35DFA51-2C57-F58B-D277-B42EBC4A08BC}"/>
              </a:ext>
            </a:extLst>
          </p:cNvPr>
          <p:cNvSpPr>
            <a:spLocks noGrp="1"/>
          </p:cNvSpPr>
          <p:nvPr>
            <p:ph type="sldNum" sz="quarter" idx="12"/>
          </p:nvPr>
        </p:nvSpPr>
        <p:spPr/>
        <p:txBody>
          <a:bodyPr/>
          <a:lstStyle/>
          <a:p>
            <a:fld id="{43F136A7-8C07-4457-BD87-478AF4D86480}" type="slidenum">
              <a:rPr lang="en-GB" smtClean="0"/>
              <a:t>‹#›</a:t>
            </a:fld>
            <a:endParaRPr lang="en-GB"/>
          </a:p>
        </p:txBody>
      </p:sp>
    </p:spTree>
    <p:extLst>
      <p:ext uri="{BB962C8B-B14F-4D97-AF65-F5344CB8AC3E}">
        <p14:creationId xmlns:p14="http://schemas.microsoft.com/office/powerpoint/2010/main" val="346716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6CAEA-5C33-017B-6C74-54B59E175E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DE0C55-070C-0883-4682-1994B66FA442}"/>
              </a:ext>
            </a:extLst>
          </p:cNvPr>
          <p:cNvSpPr>
            <a:spLocks noGrp="1"/>
          </p:cNvSpPr>
          <p:nvPr>
            <p:ph sz="half" idx="1"/>
          </p:nvPr>
        </p:nvSpPr>
        <p:spPr>
          <a:xfrm>
            <a:off x="838200" y="1423432"/>
            <a:ext cx="5181600" cy="47548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272993DA-8E8F-7FA0-0F98-45D2DB2E9A0B}"/>
              </a:ext>
            </a:extLst>
          </p:cNvPr>
          <p:cNvSpPr>
            <a:spLocks noGrp="1"/>
          </p:cNvSpPr>
          <p:nvPr>
            <p:ph sz="half" idx="2"/>
          </p:nvPr>
        </p:nvSpPr>
        <p:spPr>
          <a:xfrm>
            <a:off x="6172200" y="1423432"/>
            <a:ext cx="5181600" cy="47548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1109001-C9CA-166B-DF23-31FBCA36EFFB}"/>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8" name="Text Placeholder 13">
            <a:extLst>
              <a:ext uri="{FF2B5EF4-FFF2-40B4-BE49-F238E27FC236}">
                <a16:creationId xmlns:a16="http://schemas.microsoft.com/office/drawing/2014/main" id="{930141F3-48E4-C9CC-575B-5F0A35A1DD17}"/>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2206954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A576-98BE-E330-6850-E3CAA5F7281D}"/>
              </a:ext>
            </a:extLst>
          </p:cNvPr>
          <p:cNvSpPr>
            <a:spLocks noGrp="1"/>
          </p:cNvSpPr>
          <p:nvPr>
            <p:ph type="title"/>
          </p:nvPr>
        </p:nvSpPr>
        <p:spPr/>
        <p:txBody>
          <a:bodyPr/>
          <a:lstStyle/>
          <a:p>
            <a:r>
              <a:rPr lang="en-US" dirty="0"/>
              <a:t>Click to edit Master title style</a:t>
            </a:r>
            <a:endParaRPr lang="en-GB" dirty="0"/>
          </a:p>
        </p:txBody>
      </p:sp>
      <p:sp>
        <p:nvSpPr>
          <p:cNvPr id="5" name="Slide Number Placeholder 4">
            <a:extLst>
              <a:ext uri="{FF2B5EF4-FFF2-40B4-BE49-F238E27FC236}">
                <a16:creationId xmlns:a16="http://schemas.microsoft.com/office/drawing/2014/main" id="{C6E18D8B-F4FE-8A11-7225-133B36C13E53}"/>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6" name="Text Placeholder 13">
            <a:extLst>
              <a:ext uri="{FF2B5EF4-FFF2-40B4-BE49-F238E27FC236}">
                <a16:creationId xmlns:a16="http://schemas.microsoft.com/office/drawing/2014/main" id="{8638C27F-43B4-EDF8-8CCB-4812304A2676}"/>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11881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139C4AA-8179-F924-3ABC-BF321F35A588}"/>
              </a:ext>
            </a:extLst>
          </p:cNvPr>
          <p:cNvSpPr>
            <a:spLocks noGrp="1"/>
          </p:cNvSpPr>
          <p:nvPr>
            <p:ph type="sldNum" sz="quarter" idx="12"/>
          </p:nvPr>
        </p:nvSpPr>
        <p:spPr/>
        <p:txBody>
          <a:bodyPr/>
          <a:lstStyle/>
          <a:p>
            <a:fld id="{43F136A7-8C07-4457-BD87-478AF4D86480}" type="slidenum">
              <a:rPr lang="en-GB" smtClean="0"/>
              <a:t>‹#›</a:t>
            </a:fld>
            <a:endParaRPr lang="en-GB"/>
          </a:p>
        </p:txBody>
      </p:sp>
      <p:sp>
        <p:nvSpPr>
          <p:cNvPr id="6" name="Text Placeholder 13">
            <a:extLst>
              <a:ext uri="{FF2B5EF4-FFF2-40B4-BE49-F238E27FC236}">
                <a16:creationId xmlns:a16="http://schemas.microsoft.com/office/drawing/2014/main" id="{7CB5A24B-EE78-D4CE-522C-DE0BD55FC8E8}"/>
              </a:ext>
            </a:extLst>
          </p:cNvPr>
          <p:cNvSpPr>
            <a:spLocks noGrp="1"/>
          </p:cNvSpPr>
          <p:nvPr>
            <p:ph type="body" sz="quarter" idx="13" hasCustomPrompt="1"/>
          </p:nvPr>
        </p:nvSpPr>
        <p:spPr>
          <a:xfrm>
            <a:off x="0" y="6604084"/>
            <a:ext cx="4762500" cy="253916"/>
          </a:xfrm>
        </p:spPr>
        <p:txBody>
          <a:bodyPr anchor="b">
            <a:spAutoFit/>
          </a:bodyPr>
          <a:lstStyle>
            <a:lvl1pPr marL="0" indent="0">
              <a:lnSpc>
                <a:spcPct val="100000"/>
              </a:lnSpc>
              <a:buNone/>
              <a:defRPr sz="1050"/>
            </a:lvl1pPr>
            <a:lvl2pPr marL="457200" indent="0">
              <a:buNone/>
              <a:defRPr sz="1050"/>
            </a:lvl2pPr>
            <a:lvl3pPr marL="914400" indent="0">
              <a:buNone/>
              <a:defRPr sz="1050"/>
            </a:lvl3pPr>
            <a:lvl4pPr marL="1371600" indent="0">
              <a:buNone/>
              <a:defRPr sz="1050"/>
            </a:lvl4pPr>
            <a:lvl5pPr marL="1828800" indent="0">
              <a:buNone/>
              <a:defRPr sz="1050"/>
            </a:lvl5pPr>
          </a:lstStyle>
          <a:p>
            <a:pPr lvl="0"/>
            <a:r>
              <a:rPr lang="en-US" dirty="0"/>
              <a:t>Click to add references</a:t>
            </a:r>
            <a:endParaRPr lang="en-GB" dirty="0"/>
          </a:p>
        </p:txBody>
      </p:sp>
    </p:spTree>
    <p:extLst>
      <p:ext uri="{BB962C8B-B14F-4D97-AF65-F5344CB8AC3E}">
        <p14:creationId xmlns:p14="http://schemas.microsoft.com/office/powerpoint/2010/main" val="649358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519C33C-B731-96B3-9899-9D0F5B66AEB1}"/>
              </a:ext>
            </a:extLst>
          </p:cNvPr>
          <p:cNvSpPr>
            <a:spLocks noGrp="1"/>
          </p:cNvSpPr>
          <p:nvPr>
            <p:ph type="body" idx="1"/>
          </p:nvPr>
        </p:nvSpPr>
        <p:spPr>
          <a:xfrm>
            <a:off x="838200" y="1457325"/>
            <a:ext cx="10515600" cy="4754880"/>
          </a:xfrm>
          <a:prstGeom prst="rect">
            <a:avLst/>
          </a:prstGeom>
        </p:spPr>
        <p:txBody>
          <a:bodyPr vert="horz" lIns="91440" tIns="45720" rIns="91440" bIns="45720" rtlCol="0">
            <a:normAutofit/>
          </a:bodyPr>
          <a:lstStyle/>
          <a:p>
            <a:pPr lvl="0"/>
            <a:r>
              <a:rPr lang="en-CA" noProof="0" dirty="0"/>
              <a:t>Click to edit Master text styles</a:t>
            </a:r>
          </a:p>
          <a:p>
            <a:pPr lvl="1"/>
            <a:r>
              <a:rPr lang="en-CA" noProof="0" dirty="0"/>
              <a:t>Second level</a:t>
            </a:r>
          </a:p>
          <a:p>
            <a:pPr lvl="2"/>
            <a:r>
              <a:rPr lang="en-CA" noProof="0" dirty="0"/>
              <a:t>Third level</a:t>
            </a:r>
          </a:p>
          <a:p>
            <a:pPr lvl="3"/>
            <a:r>
              <a:rPr lang="en-CA" noProof="0" dirty="0"/>
              <a:t>Fourth level</a:t>
            </a:r>
          </a:p>
          <a:p>
            <a:pPr lvl="4"/>
            <a:r>
              <a:rPr lang="en-CA" noProof="0" dirty="0"/>
              <a:t>Fifth level</a:t>
            </a:r>
          </a:p>
        </p:txBody>
      </p:sp>
      <p:sp>
        <p:nvSpPr>
          <p:cNvPr id="6" name="Slide Number Placeholder 5">
            <a:extLst>
              <a:ext uri="{FF2B5EF4-FFF2-40B4-BE49-F238E27FC236}">
                <a16:creationId xmlns:a16="http://schemas.microsoft.com/office/drawing/2014/main" id="{9F8165F1-6C41-5C36-106D-A5DEDDFB711C}"/>
              </a:ext>
            </a:extLst>
          </p:cNvPr>
          <p:cNvSpPr>
            <a:spLocks noGrp="1"/>
          </p:cNvSpPr>
          <p:nvPr>
            <p:ph type="sldNum" sz="quarter" idx="4"/>
          </p:nvPr>
        </p:nvSpPr>
        <p:spPr>
          <a:xfrm>
            <a:off x="11229975" y="6457156"/>
            <a:ext cx="923798" cy="365125"/>
          </a:xfrm>
          <a:prstGeom prst="rect">
            <a:avLst/>
          </a:prstGeom>
        </p:spPr>
        <p:txBody>
          <a:bodyPr vert="horz" lIns="91440" tIns="45720" rIns="91440" bIns="45720" rtlCol="0" anchor="b"/>
          <a:lstStyle>
            <a:lvl1pPr algn="r">
              <a:defRPr sz="1000">
                <a:solidFill>
                  <a:schemeClr val="tx1"/>
                </a:solidFill>
              </a:defRPr>
            </a:lvl1pPr>
          </a:lstStyle>
          <a:p>
            <a:fld id="{43F136A7-8C07-4457-BD87-478AF4D86480}" type="slidenum">
              <a:rPr lang="en-CA" noProof="0" smtClean="0"/>
              <a:pPr/>
              <a:t>‹#›</a:t>
            </a:fld>
            <a:endParaRPr lang="en-CA" noProof="0"/>
          </a:p>
        </p:txBody>
      </p:sp>
      <p:sp>
        <p:nvSpPr>
          <p:cNvPr id="4" name="Rectangle 3">
            <a:extLst>
              <a:ext uri="{FF2B5EF4-FFF2-40B4-BE49-F238E27FC236}">
                <a16:creationId xmlns:a16="http://schemas.microsoft.com/office/drawing/2014/main" id="{204C44AD-4016-9ED3-C3A4-8B12A7DA8BE3}"/>
              </a:ext>
            </a:extLst>
          </p:cNvPr>
          <p:cNvSpPr/>
          <p:nvPr userDrawn="1"/>
        </p:nvSpPr>
        <p:spPr>
          <a:xfrm>
            <a:off x="0" y="6485"/>
            <a:ext cx="12192000" cy="1160834"/>
          </a:xfrm>
          <a:prstGeom prst="rect">
            <a:avLst/>
          </a:prstGeom>
          <a:solidFill>
            <a:srgbClr val="822D6E"/>
          </a:solidFill>
          <a:ln>
            <a:solidFill>
              <a:srgbClr val="822D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Rectangle 4">
            <a:extLst>
              <a:ext uri="{FF2B5EF4-FFF2-40B4-BE49-F238E27FC236}">
                <a16:creationId xmlns:a16="http://schemas.microsoft.com/office/drawing/2014/main" id="{4A5C2D1B-737B-8458-B4AE-58BDB108DB78}"/>
              </a:ext>
            </a:extLst>
          </p:cNvPr>
          <p:cNvSpPr/>
          <p:nvPr userDrawn="1"/>
        </p:nvSpPr>
        <p:spPr>
          <a:xfrm>
            <a:off x="0" y="1160834"/>
            <a:ext cx="12192000" cy="64851"/>
          </a:xfrm>
          <a:prstGeom prst="rect">
            <a:avLst/>
          </a:prstGeom>
          <a:solidFill>
            <a:srgbClr val="F29820"/>
          </a:solidFill>
          <a:ln>
            <a:solidFill>
              <a:srgbClr val="F2982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Placeholder 1">
            <a:extLst>
              <a:ext uri="{FF2B5EF4-FFF2-40B4-BE49-F238E27FC236}">
                <a16:creationId xmlns:a16="http://schemas.microsoft.com/office/drawing/2014/main" id="{772F6EAD-A1AA-E95E-F9CA-6F761D095876}"/>
              </a:ext>
            </a:extLst>
          </p:cNvPr>
          <p:cNvSpPr>
            <a:spLocks noGrp="1"/>
          </p:cNvSpPr>
          <p:nvPr>
            <p:ph type="title"/>
          </p:nvPr>
        </p:nvSpPr>
        <p:spPr>
          <a:xfrm>
            <a:off x="838200" y="136525"/>
            <a:ext cx="9398000" cy="1008064"/>
          </a:xfrm>
          <a:prstGeom prst="rect">
            <a:avLst/>
          </a:prstGeom>
        </p:spPr>
        <p:txBody>
          <a:bodyPr vert="horz" lIns="91440" tIns="45720" rIns="91440" bIns="45720" rtlCol="0" anchor="b">
            <a:normAutofit/>
          </a:bodyPr>
          <a:lstStyle/>
          <a:p>
            <a:r>
              <a:rPr lang="en-CA" noProof="0" dirty="0"/>
              <a:t>Click to edit Master title style</a:t>
            </a:r>
          </a:p>
        </p:txBody>
      </p:sp>
      <p:pic>
        <p:nvPicPr>
          <p:cNvPr id="9" name="Picture 8" descr="Icon&#10;&#10;Description automatically generated">
            <a:extLst>
              <a:ext uri="{FF2B5EF4-FFF2-40B4-BE49-F238E27FC236}">
                <a16:creationId xmlns:a16="http://schemas.microsoft.com/office/drawing/2014/main" id="{7159812D-B8D0-D01A-E1FC-5587852528A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0459487" y="178646"/>
            <a:ext cx="1540975" cy="469997"/>
          </a:xfrm>
          <a:prstGeom prst="rect">
            <a:avLst/>
          </a:prstGeom>
        </p:spPr>
      </p:pic>
    </p:spTree>
    <p:extLst>
      <p:ext uri="{BB962C8B-B14F-4D97-AF65-F5344CB8AC3E}">
        <p14:creationId xmlns:p14="http://schemas.microsoft.com/office/powerpoint/2010/main" val="3725330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l" defTabSz="914400" rtl="0" eaLnBrk="1" latinLnBrk="0" hangingPunct="1">
        <a:lnSpc>
          <a:spcPct val="90000"/>
        </a:lnSpc>
        <a:spcBef>
          <a:spcPct val="0"/>
        </a:spcBef>
        <a:buNone/>
        <a:defRPr sz="3000" kern="1200">
          <a:solidFill>
            <a:schemeClr val="bg1"/>
          </a:solidFill>
          <a:latin typeface="+mj-lt"/>
          <a:ea typeface="+mj-ea"/>
          <a:cs typeface="+mj-cs"/>
        </a:defRPr>
      </a:lvl1pPr>
    </p:titleStyle>
    <p:bodyStyle>
      <a:lvl1pPr marL="228600" indent="-228600" algn="l" defTabSz="914400" rtl="0" eaLnBrk="1" latinLnBrk="0" hangingPunct="1">
        <a:lnSpc>
          <a:spcPct val="100000"/>
        </a:lnSpc>
        <a:spcBef>
          <a:spcPts val="9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4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4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4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4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tyktockspeakers.hostmymed.com/view-tyk-tock-progra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AF052F52-F888-4A10-9CDB-18CFB7FB5BBA}"/>
              </a:ext>
            </a:extLst>
          </p:cNvPr>
          <p:cNvSpPr>
            <a:spLocks noGrp="1"/>
          </p:cNvSpPr>
          <p:nvPr>
            <p:ph type="subTitle" idx="1"/>
          </p:nvPr>
        </p:nvSpPr>
        <p:spPr/>
        <p:txBody>
          <a:bodyPr>
            <a:normAutofit/>
          </a:bodyPr>
          <a:lstStyle/>
          <a:p>
            <a:r>
              <a:rPr lang="en-US" dirty="0"/>
              <a:t>Clinical Practice Application of </a:t>
            </a:r>
            <a:br>
              <a:rPr lang="en-US" dirty="0"/>
            </a:br>
            <a:r>
              <a:rPr lang="en-US" dirty="0"/>
              <a:t>Novel Oral Therapies in Plaque Psoriasis: Insights from Canadian Trialists</a:t>
            </a:r>
            <a:endParaRPr lang="en-GB" dirty="0"/>
          </a:p>
        </p:txBody>
      </p:sp>
    </p:spTree>
    <p:extLst>
      <p:ext uri="{BB962C8B-B14F-4D97-AF65-F5344CB8AC3E}">
        <p14:creationId xmlns:p14="http://schemas.microsoft.com/office/powerpoint/2010/main" val="1573595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AF052F52-F888-4A10-9CDB-18CFB7FB5BBA}"/>
              </a:ext>
            </a:extLst>
          </p:cNvPr>
          <p:cNvSpPr>
            <a:spLocks noGrp="1"/>
          </p:cNvSpPr>
          <p:nvPr>
            <p:ph type="subTitle" idx="1"/>
          </p:nvPr>
        </p:nvSpPr>
        <p:spPr>
          <a:xfrm>
            <a:off x="2832296" y="4396573"/>
            <a:ext cx="6527408" cy="830997"/>
          </a:xfrm>
        </p:spPr>
        <p:txBody>
          <a:bodyPr wrap="square">
            <a:spAutoFit/>
          </a:bodyPr>
          <a:lstStyle/>
          <a:p>
            <a:r>
              <a:rPr lang="en-GB" sz="4800" dirty="0">
                <a:hlinkClick r:id="rId3"/>
              </a:rPr>
              <a:t>Start video</a:t>
            </a:r>
            <a:endParaRPr lang="en-GB" sz="4800" dirty="0"/>
          </a:p>
        </p:txBody>
      </p:sp>
    </p:spTree>
    <p:extLst>
      <p:ext uri="{BB962C8B-B14F-4D97-AF65-F5344CB8AC3E}">
        <p14:creationId xmlns:p14="http://schemas.microsoft.com/office/powerpoint/2010/main" val="365300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517D-2AE4-0CAF-CA34-6E4B93C121E1}"/>
              </a:ext>
            </a:extLst>
          </p:cNvPr>
          <p:cNvSpPr>
            <a:spLocks noGrp="1"/>
          </p:cNvSpPr>
          <p:nvPr>
            <p:ph type="title"/>
          </p:nvPr>
        </p:nvSpPr>
        <p:spPr/>
        <p:txBody>
          <a:bodyPr/>
          <a:lstStyle/>
          <a:p>
            <a:r>
              <a:rPr lang="en-CA" dirty="0"/>
              <a:t>Scientific Planning Committee</a:t>
            </a:r>
          </a:p>
        </p:txBody>
      </p:sp>
      <p:sp>
        <p:nvSpPr>
          <p:cNvPr id="3" name="Content Placeholder 2">
            <a:extLst>
              <a:ext uri="{FF2B5EF4-FFF2-40B4-BE49-F238E27FC236}">
                <a16:creationId xmlns:a16="http://schemas.microsoft.com/office/drawing/2014/main" id="{2CECB68D-ED6C-9521-7F48-1A6EF78C46E9}"/>
              </a:ext>
            </a:extLst>
          </p:cNvPr>
          <p:cNvSpPr>
            <a:spLocks noGrp="1"/>
          </p:cNvSpPr>
          <p:nvPr>
            <p:ph idx="1"/>
          </p:nvPr>
        </p:nvSpPr>
        <p:spPr/>
        <p:txBody>
          <a:bodyPr>
            <a:normAutofit fontScale="92500" lnSpcReduction="20000"/>
          </a:bodyPr>
          <a:lstStyle/>
          <a:p>
            <a:pPr marL="0" indent="0">
              <a:buNone/>
            </a:pPr>
            <a:r>
              <a:rPr lang="en-CA" b="1" dirty="0"/>
              <a:t>Melinda Gooderham, MSc, MD, FRCPC</a:t>
            </a:r>
          </a:p>
          <a:p>
            <a:pPr marL="0" indent="0">
              <a:buNone/>
            </a:pPr>
            <a:r>
              <a:rPr lang="sv-SE" dirty="0"/>
              <a:t>Medical Director, SKiN Centre for Dermatology</a:t>
            </a:r>
          </a:p>
          <a:p>
            <a:pPr marL="0" indent="0">
              <a:buNone/>
            </a:pPr>
            <a:r>
              <a:rPr lang="sv-SE" dirty="0"/>
              <a:t>Principal Investigator, Probity Medical Research</a:t>
            </a:r>
          </a:p>
          <a:p>
            <a:pPr marL="0" indent="0">
              <a:buNone/>
            </a:pPr>
            <a:r>
              <a:rPr lang="sv-SE" dirty="0"/>
              <a:t>Assistant Professor, Department of Medicine, Queen’s University</a:t>
            </a:r>
          </a:p>
          <a:p>
            <a:pPr marL="0" indent="0">
              <a:buNone/>
            </a:pPr>
            <a:r>
              <a:rPr lang="sv-SE" dirty="0"/>
              <a:t>Consultant Physician, Peterborough Regional Health Centre</a:t>
            </a:r>
          </a:p>
          <a:p>
            <a:pPr marL="0" indent="0">
              <a:buNone/>
            </a:pPr>
            <a:r>
              <a:rPr lang="sv-SE" dirty="0"/>
              <a:t>Peterborough, Ontario</a:t>
            </a:r>
          </a:p>
          <a:p>
            <a:endParaRPr lang="sv-SE" dirty="0"/>
          </a:p>
          <a:p>
            <a:pPr marL="0" indent="0">
              <a:buNone/>
            </a:pPr>
            <a:r>
              <a:rPr lang="sv-SE" b="1" dirty="0"/>
              <a:t>Kim Papp, MD, PhD, FRCPC</a:t>
            </a:r>
          </a:p>
          <a:p>
            <a:pPr marL="0" indent="0">
              <a:buNone/>
            </a:pPr>
            <a:r>
              <a:rPr lang="en-US" dirty="0"/>
              <a:t>Alliance Clinical Research</a:t>
            </a:r>
          </a:p>
          <a:p>
            <a:pPr marL="0" indent="0">
              <a:buNone/>
            </a:pPr>
            <a:r>
              <a:rPr lang="en-US" dirty="0"/>
              <a:t>Founder and President, Probity Medical Research</a:t>
            </a:r>
          </a:p>
          <a:p>
            <a:pPr marL="0" indent="0">
              <a:buNone/>
            </a:pPr>
            <a:r>
              <a:rPr lang="en-US" dirty="0"/>
              <a:t>Adjunct Professor of Medicine, Division of Dermatology, University of Toronto</a:t>
            </a:r>
          </a:p>
          <a:p>
            <a:pPr marL="0" indent="0">
              <a:buNone/>
            </a:pPr>
            <a:r>
              <a:rPr lang="en-US" dirty="0"/>
              <a:t>Waterloo, Ontario</a:t>
            </a:r>
            <a:endParaRPr lang="en-CA" dirty="0"/>
          </a:p>
        </p:txBody>
      </p:sp>
      <p:sp>
        <p:nvSpPr>
          <p:cNvPr id="4" name="Slide Number Placeholder 3">
            <a:extLst>
              <a:ext uri="{FF2B5EF4-FFF2-40B4-BE49-F238E27FC236}">
                <a16:creationId xmlns:a16="http://schemas.microsoft.com/office/drawing/2014/main" id="{B4441CB1-EFED-91D7-B1E8-2470C0C6FD9A}"/>
              </a:ext>
            </a:extLst>
          </p:cNvPr>
          <p:cNvSpPr>
            <a:spLocks noGrp="1"/>
          </p:cNvSpPr>
          <p:nvPr>
            <p:ph type="sldNum" sz="quarter" idx="12"/>
          </p:nvPr>
        </p:nvSpPr>
        <p:spPr/>
        <p:txBody>
          <a:bodyPr/>
          <a:lstStyle/>
          <a:p>
            <a:pPr lvl="0"/>
            <a:fld id="{43F136A7-8C07-4457-BD87-478AF4D86480}" type="slidenum">
              <a:rPr lang="en-CA" noProof="0" smtClean="0"/>
              <a:pPr lvl="0"/>
              <a:t>2</a:t>
            </a:fld>
            <a:endParaRPr lang="en-CA" noProof="0" dirty="0"/>
          </a:p>
        </p:txBody>
      </p:sp>
      <p:sp>
        <p:nvSpPr>
          <p:cNvPr id="15" name="Text Placeholder 14">
            <a:extLst>
              <a:ext uri="{FF2B5EF4-FFF2-40B4-BE49-F238E27FC236}">
                <a16:creationId xmlns:a16="http://schemas.microsoft.com/office/drawing/2014/main" id="{1561B42D-826B-642B-7233-9A80A02FEF7C}"/>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5563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78DEE7-ED9B-9B2C-4C96-C2B541E67BA3}"/>
              </a:ext>
            </a:extLst>
          </p:cNvPr>
          <p:cNvSpPr>
            <a:spLocks noGrp="1"/>
          </p:cNvSpPr>
          <p:nvPr>
            <p:ph type="title"/>
          </p:nvPr>
        </p:nvSpPr>
        <p:spPr/>
        <p:txBody>
          <a:bodyPr/>
          <a:lstStyle/>
          <a:p>
            <a:r>
              <a:rPr lang="en-US" dirty="0"/>
              <a:t>Scientific Planning Committee Disclosures:</a:t>
            </a:r>
            <a:br>
              <a:rPr lang="en-US" dirty="0"/>
            </a:br>
            <a:r>
              <a:rPr lang="en-US" dirty="0"/>
              <a:t>Dr. Gooderham</a:t>
            </a:r>
            <a:endParaRPr lang="en-GB" dirty="0"/>
          </a:p>
        </p:txBody>
      </p:sp>
      <p:sp>
        <p:nvSpPr>
          <p:cNvPr id="6" name="Content Placeholder 5">
            <a:extLst>
              <a:ext uri="{FF2B5EF4-FFF2-40B4-BE49-F238E27FC236}">
                <a16:creationId xmlns:a16="http://schemas.microsoft.com/office/drawing/2014/main" id="{BA5D4731-B36B-00FC-3BC2-669A8D06532F}"/>
              </a:ext>
            </a:extLst>
          </p:cNvPr>
          <p:cNvSpPr>
            <a:spLocks noGrp="1"/>
          </p:cNvSpPr>
          <p:nvPr>
            <p:ph idx="1"/>
          </p:nvPr>
        </p:nvSpPr>
        <p:spPr/>
        <p:txBody>
          <a:bodyPr>
            <a:normAutofit/>
          </a:bodyPr>
          <a:lstStyle/>
          <a:p>
            <a:pPr marL="0" indent="0">
              <a:buNone/>
            </a:pPr>
            <a:r>
              <a:rPr lang="en-US" sz="2200" b="1" noProof="0" dirty="0"/>
              <a:t>Melinda Gooderham, MSc, MD, FRCPC</a:t>
            </a:r>
          </a:p>
          <a:p>
            <a:r>
              <a:rPr lang="en-US" sz="2200" dirty="0"/>
              <a:t>Advisory boards and research grants: </a:t>
            </a:r>
            <a:r>
              <a:rPr lang="en-CA" sz="2200" dirty="0"/>
              <a:t>AbbVie, Amgen, </a:t>
            </a:r>
            <a:r>
              <a:rPr lang="en-CA" sz="2200" dirty="0" err="1"/>
              <a:t>Arcutis</a:t>
            </a:r>
            <a:r>
              <a:rPr lang="en-CA" sz="2200" dirty="0"/>
              <a:t>, Bausch Health, BMS, Boehringer Ingelheim, Eli Lilly, Galderma, Incyte, Janssen, LEO Pharma, Novartis, Pfizer, Regeneron, Sanofi Genzyme, Sun Pharma, UCB.</a:t>
            </a:r>
            <a:endParaRPr lang="en-US" sz="2200" dirty="0"/>
          </a:p>
          <a:p>
            <a:r>
              <a:rPr lang="en-US" sz="2200" dirty="0"/>
              <a:t>Speaker honoraria: </a:t>
            </a:r>
            <a:r>
              <a:rPr lang="en-CA" sz="2200" dirty="0"/>
              <a:t>AbbVie, Amgen, </a:t>
            </a:r>
            <a:r>
              <a:rPr lang="en-CA" sz="2200" dirty="0" err="1"/>
              <a:t>Arcutis</a:t>
            </a:r>
            <a:r>
              <a:rPr lang="en-CA" sz="2200" dirty="0"/>
              <a:t>, Bausch Health, BMS, Boehringer Ingelheim, Eli Lilly, Galderma, Incyte, </a:t>
            </a:r>
            <a:r>
              <a:rPr lang="en-US" sz="2200" dirty="0"/>
              <a:t>International Centre for Professional Development in Health and Medicine (ICPDHM), </a:t>
            </a:r>
            <a:r>
              <a:rPr lang="en-CA" sz="2200" dirty="0"/>
              <a:t>Janssen, LEO Pharma, Novartis, Pfizer, Regeneron, Sanofi Genzyme, Sun Pharma, UCB.</a:t>
            </a:r>
          </a:p>
        </p:txBody>
      </p:sp>
      <p:sp>
        <p:nvSpPr>
          <p:cNvPr id="4" name="Slide Number Placeholder 3">
            <a:extLst>
              <a:ext uri="{FF2B5EF4-FFF2-40B4-BE49-F238E27FC236}">
                <a16:creationId xmlns:a16="http://schemas.microsoft.com/office/drawing/2014/main" id="{CC869163-A1F3-A98F-E3FE-3744F8937959}"/>
              </a:ext>
            </a:extLst>
          </p:cNvPr>
          <p:cNvSpPr>
            <a:spLocks noGrp="1"/>
          </p:cNvSpPr>
          <p:nvPr>
            <p:ph type="sldNum" sz="quarter" idx="12"/>
          </p:nvPr>
        </p:nvSpPr>
        <p:spPr/>
        <p:txBody>
          <a:bodyPr/>
          <a:lstStyle/>
          <a:p>
            <a:pPr lvl="0"/>
            <a:fld id="{43F136A7-8C07-4457-BD87-478AF4D86480}" type="slidenum">
              <a:rPr lang="en-GB" noProof="0" smtClean="0"/>
              <a:pPr lvl="0"/>
              <a:t>3</a:t>
            </a:fld>
            <a:endParaRPr lang="en-GB" noProof="0"/>
          </a:p>
        </p:txBody>
      </p:sp>
      <p:sp>
        <p:nvSpPr>
          <p:cNvPr id="8" name="Text Placeholder 7">
            <a:extLst>
              <a:ext uri="{FF2B5EF4-FFF2-40B4-BE49-F238E27FC236}">
                <a16:creationId xmlns:a16="http://schemas.microsoft.com/office/drawing/2014/main" id="{EE757B19-9B5E-6167-8BC8-7E6743BA8D6B}"/>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140759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78DEE7-ED9B-9B2C-4C96-C2B541E67BA3}"/>
              </a:ext>
            </a:extLst>
          </p:cNvPr>
          <p:cNvSpPr>
            <a:spLocks noGrp="1"/>
          </p:cNvSpPr>
          <p:nvPr>
            <p:ph type="title"/>
          </p:nvPr>
        </p:nvSpPr>
        <p:spPr/>
        <p:txBody>
          <a:bodyPr/>
          <a:lstStyle/>
          <a:p>
            <a:r>
              <a:rPr lang="en-US" dirty="0"/>
              <a:t>Scientific Planning Committee Disclosures: </a:t>
            </a:r>
            <a:br>
              <a:rPr lang="en-US" dirty="0"/>
            </a:br>
            <a:r>
              <a:rPr lang="en-US" dirty="0"/>
              <a:t>Dr. Papp</a:t>
            </a:r>
            <a:endParaRPr lang="en-GB" dirty="0"/>
          </a:p>
        </p:txBody>
      </p:sp>
      <p:sp>
        <p:nvSpPr>
          <p:cNvPr id="6" name="Content Placeholder 5">
            <a:extLst>
              <a:ext uri="{FF2B5EF4-FFF2-40B4-BE49-F238E27FC236}">
                <a16:creationId xmlns:a16="http://schemas.microsoft.com/office/drawing/2014/main" id="{BA5D4731-B36B-00FC-3BC2-669A8D06532F}"/>
              </a:ext>
            </a:extLst>
          </p:cNvPr>
          <p:cNvSpPr>
            <a:spLocks noGrp="1"/>
          </p:cNvSpPr>
          <p:nvPr>
            <p:ph idx="1"/>
          </p:nvPr>
        </p:nvSpPr>
        <p:spPr/>
        <p:txBody>
          <a:bodyPr>
            <a:normAutofit fontScale="92500"/>
          </a:bodyPr>
          <a:lstStyle/>
          <a:p>
            <a:pPr marL="0" indent="0">
              <a:buNone/>
            </a:pPr>
            <a:r>
              <a:rPr lang="sv-SE" b="1" dirty="0"/>
              <a:t>Kim Papp, MD, PhD, FRCPC</a:t>
            </a:r>
          </a:p>
          <a:p>
            <a:r>
              <a:rPr lang="en-US" sz="2200" dirty="0"/>
              <a:t>Consultant, advisory boards, and clinical research grants: AbbVie, </a:t>
            </a:r>
            <a:r>
              <a:rPr lang="en-US" sz="2200" dirty="0" err="1"/>
              <a:t>Acelyrin</a:t>
            </a:r>
            <a:r>
              <a:rPr lang="en-US" sz="2200" dirty="0"/>
              <a:t>, Amgen, Akros, </a:t>
            </a:r>
            <a:r>
              <a:rPr lang="en-US" sz="2200" dirty="0" err="1"/>
              <a:t>Anacor</a:t>
            </a:r>
            <a:r>
              <a:rPr lang="en-US" sz="2200" dirty="0"/>
              <a:t>, </a:t>
            </a:r>
            <a:r>
              <a:rPr lang="en-US" sz="2200" dirty="0" err="1"/>
              <a:t>Aralez</a:t>
            </a:r>
            <a:r>
              <a:rPr lang="en-US" sz="2200" dirty="0"/>
              <a:t> Pharmaceuticals, </a:t>
            </a:r>
            <a:r>
              <a:rPr lang="en-US" sz="2200" dirty="0" err="1"/>
              <a:t>Arcutis</a:t>
            </a:r>
            <a:r>
              <a:rPr lang="en-US" sz="2200" dirty="0"/>
              <a:t>, </a:t>
            </a:r>
            <a:r>
              <a:rPr lang="en-US" sz="2200" dirty="0" err="1"/>
              <a:t>Avillion</a:t>
            </a:r>
            <a:r>
              <a:rPr lang="en-US" sz="2200" dirty="0"/>
              <a:t>, Arena, Aslan, Boehringer Ingelheim, BMS, Celgene, </a:t>
            </a:r>
            <a:r>
              <a:rPr lang="en-US" sz="2200" dirty="0" err="1"/>
              <a:t>Coherus</a:t>
            </a:r>
            <a:r>
              <a:rPr lang="en-US" sz="2200" dirty="0"/>
              <a:t>, </a:t>
            </a:r>
            <a:r>
              <a:rPr lang="en-US" sz="2200" dirty="0" err="1"/>
              <a:t>Dermira</a:t>
            </a:r>
            <a:r>
              <a:rPr lang="en-US" sz="2200" dirty="0"/>
              <a:t>, </a:t>
            </a:r>
            <a:r>
              <a:rPr lang="en-US" sz="2200" dirty="0" err="1"/>
              <a:t>Dermavant</a:t>
            </a:r>
            <a:r>
              <a:rPr lang="en-US" sz="2200" dirty="0"/>
              <a:t>, Dice Pharmaceuticals, Dow Pharma, Eli Lilly, </a:t>
            </a:r>
            <a:r>
              <a:rPr lang="en-US" sz="2200" dirty="0" err="1"/>
              <a:t>Evelo</a:t>
            </a:r>
            <a:r>
              <a:rPr lang="en-US" sz="2200" dirty="0"/>
              <a:t>, </a:t>
            </a:r>
            <a:r>
              <a:rPr lang="en-US" sz="2200" dirty="0" err="1"/>
              <a:t>Forbion</a:t>
            </a:r>
            <a:r>
              <a:rPr lang="en-US" sz="2200" dirty="0"/>
              <a:t>, Galderma, Gilead, GSK, ICPDHM, Incyte, Janssen, Kyowa Kirin, LEO Pharma, Medimmune, Meiji Seika Pharma, Merck, Mitsubishi Pharma, Novartis, Pfizer, Regeneron, </a:t>
            </a:r>
            <a:r>
              <a:rPr lang="en-US" sz="2200" dirty="0" err="1"/>
              <a:t>Reistone</a:t>
            </a:r>
            <a:r>
              <a:rPr lang="en-US" sz="2200" dirty="0"/>
              <a:t>, Roche, Sandoz, Sanofi Genzyme, Sun Pharmaceuticals, Takeda, UCB, Valeant/Bausch Health, </a:t>
            </a:r>
            <a:r>
              <a:rPr lang="en-US" sz="2200" dirty="0" err="1"/>
              <a:t>vTv</a:t>
            </a:r>
            <a:r>
              <a:rPr lang="en-US" sz="2200" dirty="0"/>
              <a:t> Therapeutics, </a:t>
            </a:r>
            <a:r>
              <a:rPr lang="en-US" sz="2200" dirty="0" err="1"/>
              <a:t>Xencor</a:t>
            </a:r>
            <a:r>
              <a:rPr lang="en-US" sz="2200" dirty="0"/>
              <a:t>.</a:t>
            </a:r>
          </a:p>
          <a:p>
            <a:r>
              <a:rPr lang="en-US" sz="2200" dirty="0"/>
              <a:t>Speaker bureau and steering committee: AbbVie, </a:t>
            </a:r>
            <a:r>
              <a:rPr lang="en-US" sz="2200" dirty="0" err="1"/>
              <a:t>Acelyrin</a:t>
            </a:r>
            <a:r>
              <a:rPr lang="en-US" sz="2200" dirty="0"/>
              <a:t>, Amgen, Akros, </a:t>
            </a:r>
            <a:r>
              <a:rPr lang="en-US" sz="2200" dirty="0" err="1"/>
              <a:t>Aralez</a:t>
            </a:r>
            <a:r>
              <a:rPr lang="en-US" sz="2200" dirty="0"/>
              <a:t> Pharmaceuticals, Celgene, </a:t>
            </a:r>
            <a:r>
              <a:rPr lang="en-US" sz="2200" dirty="0" err="1"/>
              <a:t>Celltrion</a:t>
            </a:r>
            <a:r>
              <a:rPr lang="en-US" sz="2200" dirty="0"/>
              <a:t>, </a:t>
            </a:r>
            <a:r>
              <a:rPr lang="en-US" sz="2200" dirty="0" err="1"/>
              <a:t>Coherus</a:t>
            </a:r>
            <a:r>
              <a:rPr lang="en-US" sz="2200" dirty="0"/>
              <a:t>, </a:t>
            </a:r>
            <a:r>
              <a:rPr lang="en-US" sz="2200" dirty="0" err="1"/>
              <a:t>Dermavant</a:t>
            </a:r>
            <a:r>
              <a:rPr lang="en-US" sz="2200" dirty="0"/>
              <a:t>, Eli Lilly, Galderma, International Centre for Professional Development in Health and Medicine (ICPDHM), Janssen, Kyowa Kirin, LEO Pharma, Medimmune, Merck, Novartis, Pfizer, </a:t>
            </a:r>
            <a:r>
              <a:rPr lang="en-US" sz="2200" dirty="0" err="1"/>
              <a:t>Reistone</a:t>
            </a:r>
            <a:r>
              <a:rPr lang="en-US" sz="2200" dirty="0"/>
              <a:t>, Sanofi Genzyme, Sun Pharmaceuticals, UCB, Valeant/Bausch Health.</a:t>
            </a:r>
          </a:p>
        </p:txBody>
      </p:sp>
      <p:sp>
        <p:nvSpPr>
          <p:cNvPr id="4" name="Slide Number Placeholder 3">
            <a:extLst>
              <a:ext uri="{FF2B5EF4-FFF2-40B4-BE49-F238E27FC236}">
                <a16:creationId xmlns:a16="http://schemas.microsoft.com/office/drawing/2014/main" id="{CC869163-A1F3-A98F-E3FE-3744F8937959}"/>
              </a:ext>
            </a:extLst>
          </p:cNvPr>
          <p:cNvSpPr>
            <a:spLocks noGrp="1"/>
          </p:cNvSpPr>
          <p:nvPr>
            <p:ph type="sldNum" sz="quarter" idx="12"/>
          </p:nvPr>
        </p:nvSpPr>
        <p:spPr/>
        <p:txBody>
          <a:bodyPr/>
          <a:lstStyle/>
          <a:p>
            <a:pPr lvl="0"/>
            <a:fld id="{43F136A7-8C07-4457-BD87-478AF4D86480}" type="slidenum">
              <a:rPr lang="en-GB" noProof="0" smtClean="0"/>
              <a:pPr lvl="0"/>
              <a:t>4</a:t>
            </a:fld>
            <a:endParaRPr lang="en-GB" noProof="0"/>
          </a:p>
        </p:txBody>
      </p:sp>
      <p:sp>
        <p:nvSpPr>
          <p:cNvPr id="8" name="Text Placeholder 7">
            <a:extLst>
              <a:ext uri="{FF2B5EF4-FFF2-40B4-BE49-F238E27FC236}">
                <a16:creationId xmlns:a16="http://schemas.microsoft.com/office/drawing/2014/main" id="{C9BCE4E2-CA2F-2CCA-0169-58EBAD7F2024}"/>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037843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78DEE7-ED9B-9B2C-4C96-C2B541E67BA3}"/>
              </a:ext>
            </a:extLst>
          </p:cNvPr>
          <p:cNvSpPr>
            <a:spLocks noGrp="1"/>
          </p:cNvSpPr>
          <p:nvPr>
            <p:ph type="title"/>
          </p:nvPr>
        </p:nvSpPr>
        <p:spPr>
          <a:xfrm>
            <a:off x="387627" y="116647"/>
            <a:ext cx="9398000" cy="1008064"/>
          </a:xfrm>
        </p:spPr>
        <p:txBody>
          <a:bodyPr/>
          <a:lstStyle/>
          <a:p>
            <a:r>
              <a:rPr lang="en-CA" dirty="0"/>
              <a:t>Speaker/Moderator Disclosure</a:t>
            </a:r>
            <a:endParaRPr lang="en-GB" dirty="0">
              <a:solidFill>
                <a:schemeClr val="bg1"/>
              </a:solidFill>
            </a:endParaRPr>
          </a:p>
        </p:txBody>
      </p:sp>
      <p:sp>
        <p:nvSpPr>
          <p:cNvPr id="6" name="Content Placeholder 5">
            <a:extLst>
              <a:ext uri="{FF2B5EF4-FFF2-40B4-BE49-F238E27FC236}">
                <a16:creationId xmlns:a16="http://schemas.microsoft.com/office/drawing/2014/main" id="{BA5D4731-B36B-00FC-3BC2-669A8D06532F}"/>
              </a:ext>
            </a:extLst>
          </p:cNvPr>
          <p:cNvSpPr>
            <a:spLocks noGrp="1"/>
          </p:cNvSpPr>
          <p:nvPr>
            <p:ph idx="1"/>
          </p:nvPr>
        </p:nvSpPr>
        <p:spPr>
          <a:xfrm>
            <a:off x="838200" y="1457325"/>
            <a:ext cx="10515600" cy="4911944"/>
          </a:xfrm>
        </p:spPr>
        <p:txBody>
          <a:bodyPr>
            <a:normAutofit/>
          </a:bodyPr>
          <a:lstStyle/>
          <a:p>
            <a:r>
              <a:rPr lang="en-CA" dirty="0"/>
              <a:t>Speaker/moderator: </a:t>
            </a:r>
          </a:p>
          <a:p>
            <a:endParaRPr lang="en-CA" dirty="0"/>
          </a:p>
          <a:p>
            <a:r>
              <a:rPr lang="en-CA" dirty="0"/>
              <a:t>Relationships with commercial interests:</a:t>
            </a:r>
          </a:p>
          <a:p>
            <a:pPr lvl="1"/>
            <a:r>
              <a:rPr lang="en-CA" dirty="0"/>
              <a:t>Grants/research support: </a:t>
            </a:r>
          </a:p>
          <a:p>
            <a:pPr lvl="1"/>
            <a:r>
              <a:rPr lang="en-CA" dirty="0"/>
              <a:t>Speakers bureau/honoraria: </a:t>
            </a:r>
          </a:p>
          <a:p>
            <a:pPr lvl="1"/>
            <a:r>
              <a:rPr lang="en-CA" dirty="0"/>
              <a:t>Consulting fees: </a:t>
            </a:r>
          </a:p>
          <a:p>
            <a:pPr lvl="1"/>
            <a:r>
              <a:rPr lang="en-CA" dirty="0"/>
              <a:t>Patents: </a:t>
            </a:r>
          </a:p>
          <a:p>
            <a:pPr lvl="1"/>
            <a:r>
              <a:rPr lang="en-CA" dirty="0"/>
              <a:t>Other: </a:t>
            </a:r>
          </a:p>
        </p:txBody>
      </p:sp>
      <p:sp>
        <p:nvSpPr>
          <p:cNvPr id="4" name="Slide Number Placeholder 3">
            <a:extLst>
              <a:ext uri="{FF2B5EF4-FFF2-40B4-BE49-F238E27FC236}">
                <a16:creationId xmlns:a16="http://schemas.microsoft.com/office/drawing/2014/main" id="{CC869163-A1F3-A98F-E3FE-3744F893795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F136A7-8C07-4457-BD87-478AF4D86480}" type="slidenum">
              <a:rPr kumimoji="0" lang="en-GB" sz="10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Text Placeholder 8">
            <a:extLst>
              <a:ext uri="{FF2B5EF4-FFF2-40B4-BE49-F238E27FC236}">
                <a16:creationId xmlns:a16="http://schemas.microsoft.com/office/drawing/2014/main" id="{D511F243-169F-19AF-8AA6-D67BB269C572}"/>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778100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Disclosure of Financial Support</a:t>
            </a:r>
            <a:endParaRPr lang="en-CA" dirty="0"/>
          </a:p>
        </p:txBody>
      </p:sp>
      <p:sp>
        <p:nvSpPr>
          <p:cNvPr id="3" name="Content Placeholder 2"/>
          <p:cNvSpPr>
            <a:spLocks noGrp="1"/>
          </p:cNvSpPr>
          <p:nvPr>
            <p:ph idx="1"/>
          </p:nvPr>
        </p:nvSpPr>
        <p:spPr/>
        <p:txBody>
          <a:bodyPr/>
          <a:lstStyle/>
          <a:p>
            <a:r>
              <a:rPr lang="en-CA" dirty="0"/>
              <a:t>This program has received an unrestricted educational grant from </a:t>
            </a:r>
            <a:br>
              <a:rPr lang="en-CA" dirty="0"/>
            </a:br>
            <a:r>
              <a:rPr lang="en-CA" dirty="0"/>
              <a:t>Bristol Myers Squibb Canada.</a:t>
            </a:r>
          </a:p>
        </p:txBody>
      </p:sp>
      <p:sp>
        <p:nvSpPr>
          <p:cNvPr id="9" name="Text Placeholder 8">
            <a:extLst>
              <a:ext uri="{FF2B5EF4-FFF2-40B4-BE49-F238E27FC236}">
                <a16:creationId xmlns:a16="http://schemas.microsoft.com/office/drawing/2014/main" id="{D35D76DF-F691-0C76-8E06-0825295ECC55}"/>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525033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D5927-E095-005D-9AA4-DE5A50AF72F9}"/>
              </a:ext>
            </a:extLst>
          </p:cNvPr>
          <p:cNvSpPr>
            <a:spLocks noGrp="1"/>
          </p:cNvSpPr>
          <p:nvPr>
            <p:ph type="title"/>
          </p:nvPr>
        </p:nvSpPr>
        <p:spPr/>
        <p:txBody>
          <a:bodyPr/>
          <a:lstStyle/>
          <a:p>
            <a:r>
              <a:rPr lang="en-GB" dirty="0"/>
              <a:t>Mitigating Potential Bias</a:t>
            </a:r>
          </a:p>
        </p:txBody>
      </p:sp>
      <p:sp>
        <p:nvSpPr>
          <p:cNvPr id="3" name="Content Placeholder 2">
            <a:extLst>
              <a:ext uri="{FF2B5EF4-FFF2-40B4-BE49-F238E27FC236}">
                <a16:creationId xmlns:a16="http://schemas.microsoft.com/office/drawing/2014/main" id="{F07DA0CF-E1F0-D858-3EA5-26B435C4DE7B}"/>
              </a:ext>
            </a:extLst>
          </p:cNvPr>
          <p:cNvSpPr>
            <a:spLocks noGrp="1"/>
          </p:cNvSpPr>
          <p:nvPr>
            <p:ph idx="1"/>
          </p:nvPr>
        </p:nvSpPr>
        <p:spPr/>
        <p:txBody>
          <a:bodyPr>
            <a:normAutofit fontScale="92500" lnSpcReduction="20000"/>
          </a:bodyPr>
          <a:lstStyle/>
          <a:p>
            <a:pPr>
              <a:lnSpc>
                <a:spcPct val="120000"/>
              </a:lnSpc>
            </a:pPr>
            <a:r>
              <a:rPr lang="en-US" dirty="0"/>
              <a:t>Information/recommendations in the program are evidence- and/or guidelines-based, and data have been sourced from evidence that is clinically accepted; opinions of the Speaker will be identified as such.</a:t>
            </a:r>
          </a:p>
          <a:p>
            <a:pPr>
              <a:lnSpc>
                <a:spcPct val="120000"/>
              </a:lnSpc>
              <a:spcBef>
                <a:spcPts val="1200"/>
              </a:spcBef>
            </a:pPr>
            <a:r>
              <a:rPr lang="en-US" dirty="0"/>
              <a:t>The program was developed, reviewed, and validated by a steering committee responsible for vetting the program’s needs assessment and content development to ensure accuracy and fair balance.</a:t>
            </a:r>
          </a:p>
          <a:p>
            <a:pPr>
              <a:lnSpc>
                <a:spcPct val="120000"/>
              </a:lnSpc>
              <a:spcBef>
                <a:spcPts val="1200"/>
              </a:spcBef>
            </a:pPr>
            <a:r>
              <a:rPr lang="en-US" dirty="0"/>
              <a:t>The Speaker completed the required Declaration of Conflict of Interest form to disclose and resolve potential conflicts prior to presenting this program, evidencing compliance with certification requirements.</a:t>
            </a:r>
          </a:p>
          <a:p>
            <a:pPr>
              <a:lnSpc>
                <a:spcPct val="120000"/>
              </a:lnSpc>
              <a:spcBef>
                <a:spcPts val="1200"/>
              </a:spcBef>
            </a:pPr>
            <a:r>
              <a:rPr lang="en-US" dirty="0"/>
              <a:t>Speakers with potential conflict of interest will only provide information that is evidence-based; they will not provide personal recommendations or select the evidence to be presented.</a:t>
            </a:r>
          </a:p>
        </p:txBody>
      </p:sp>
      <p:sp>
        <p:nvSpPr>
          <p:cNvPr id="4" name="Slide Number Placeholder 3">
            <a:extLst>
              <a:ext uri="{FF2B5EF4-FFF2-40B4-BE49-F238E27FC236}">
                <a16:creationId xmlns:a16="http://schemas.microsoft.com/office/drawing/2014/main" id="{8E6B2156-DF66-476E-AD0C-BEDF108927B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F136A7-8C07-4457-BD87-478AF4D86480}" type="slidenum">
              <a:rPr kumimoji="0" lang="en-GB" sz="10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5" name="Text Placeholder 4">
            <a:extLst>
              <a:ext uri="{FF2B5EF4-FFF2-40B4-BE49-F238E27FC236}">
                <a16:creationId xmlns:a16="http://schemas.microsoft.com/office/drawing/2014/main" id="{36FFDFBD-6470-09E5-D85B-F53691C09B9B}"/>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035501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517D-2AE4-0CAF-CA34-6E4B93C121E1}"/>
              </a:ext>
            </a:extLst>
          </p:cNvPr>
          <p:cNvSpPr>
            <a:spLocks noGrp="1"/>
          </p:cNvSpPr>
          <p:nvPr>
            <p:ph type="title"/>
          </p:nvPr>
        </p:nvSpPr>
        <p:spPr/>
        <p:txBody>
          <a:bodyPr/>
          <a:lstStyle/>
          <a:p>
            <a:r>
              <a:rPr lang="en-GB" dirty="0"/>
              <a:t>Co-development and Accreditation</a:t>
            </a:r>
          </a:p>
        </p:txBody>
      </p:sp>
      <p:sp>
        <p:nvSpPr>
          <p:cNvPr id="7" name="Content Placeholder 6">
            <a:extLst>
              <a:ext uri="{FF2B5EF4-FFF2-40B4-BE49-F238E27FC236}">
                <a16:creationId xmlns:a16="http://schemas.microsoft.com/office/drawing/2014/main" id="{EEBC6787-546A-AC42-04AF-75013DF12018}"/>
              </a:ext>
            </a:extLst>
          </p:cNvPr>
          <p:cNvSpPr>
            <a:spLocks noGrp="1"/>
          </p:cNvSpPr>
          <p:nvPr>
            <p:ph idx="1"/>
          </p:nvPr>
        </p:nvSpPr>
        <p:spPr/>
        <p:txBody>
          <a:bodyPr/>
          <a:lstStyle/>
          <a:p>
            <a:r>
              <a:rPr lang="en-GB" b="1" dirty="0"/>
              <a:t>Co-development</a:t>
            </a:r>
            <a:r>
              <a:rPr lang="en-GB" dirty="0"/>
              <a:t>: </a:t>
            </a:r>
            <a:r>
              <a:rPr lang="en-US" dirty="0"/>
              <a:t>This program was co-developed by the Dermatology Association of Ontario and the International Centre for Professional Development in Health and Medicine, and was planned to achieve scientific integrity, objectivity and balance.</a:t>
            </a:r>
          </a:p>
          <a:p>
            <a:endParaRPr lang="en-US" dirty="0"/>
          </a:p>
          <a:p>
            <a:r>
              <a:rPr lang="en-GB" b="1" dirty="0"/>
              <a:t>Accreditation</a:t>
            </a:r>
            <a:r>
              <a:rPr lang="en-GB" dirty="0"/>
              <a:t>: </a:t>
            </a:r>
            <a:r>
              <a:rPr lang="en-US" dirty="0"/>
              <a:t>This event is an Accredited Group Learning Activity (Section 1) as defined by the Maintenance of Certification Program of the Royal College of Physicians and Surgeons of Canada, and approved by the Canadian Dermatology Association. You may claim a maximum of 1.0 hour (credits are automatically calculated).</a:t>
            </a:r>
            <a:endParaRPr lang="en-GB" dirty="0"/>
          </a:p>
          <a:p>
            <a:endParaRPr lang="en-GB" dirty="0"/>
          </a:p>
        </p:txBody>
      </p:sp>
      <p:sp>
        <p:nvSpPr>
          <p:cNvPr id="4" name="Slide Number Placeholder 3">
            <a:extLst>
              <a:ext uri="{FF2B5EF4-FFF2-40B4-BE49-F238E27FC236}">
                <a16:creationId xmlns:a16="http://schemas.microsoft.com/office/drawing/2014/main" id="{B4441CB1-EFED-91D7-B1E8-2470C0C6FD9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F136A7-8C07-4457-BD87-478AF4D86480}" type="slidenum">
              <a:rPr kumimoji="0" lang="en-GB" sz="10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0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Text Placeholder 7">
            <a:extLst>
              <a:ext uri="{FF2B5EF4-FFF2-40B4-BE49-F238E27FC236}">
                <a16:creationId xmlns:a16="http://schemas.microsoft.com/office/drawing/2014/main" id="{AC08DE76-4EB1-A8BD-9E4C-1B6ECD6D0051}"/>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2088994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54686-B9E8-55F0-7132-84613971EFE5}"/>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18400C2D-C0E8-8145-FC77-2B60996D9685}"/>
              </a:ext>
            </a:extLst>
          </p:cNvPr>
          <p:cNvSpPr>
            <a:spLocks noGrp="1"/>
          </p:cNvSpPr>
          <p:nvPr>
            <p:ph idx="1"/>
          </p:nvPr>
        </p:nvSpPr>
        <p:spPr/>
        <p:txBody>
          <a:bodyPr>
            <a:normAutofit/>
          </a:bodyPr>
          <a:lstStyle/>
          <a:p>
            <a:pPr marL="0" indent="0">
              <a:buNone/>
            </a:pPr>
            <a:r>
              <a:rPr lang="en-US" dirty="0"/>
              <a:t>After attending this activity, participants will be able to:</a:t>
            </a:r>
          </a:p>
          <a:p>
            <a:r>
              <a:rPr lang="en-US" dirty="0"/>
              <a:t>Interpret data from emerging trials in the field of moderate-to-severe plaque psoriasis.</a:t>
            </a:r>
          </a:p>
          <a:p>
            <a:r>
              <a:rPr lang="en-US" dirty="0"/>
              <a:t>Identify the potential role of novel oral therapies in the Canadian plaque psoriasis treatment landscape.</a:t>
            </a:r>
          </a:p>
          <a:p>
            <a:r>
              <a:rPr lang="en-US" dirty="0"/>
              <a:t>Contrast the mechanism of action, route of administration, efficiency, and safety of different treatment options for moderate to severe plaque psoriasis.</a:t>
            </a:r>
          </a:p>
          <a:p>
            <a:r>
              <a:rPr lang="en-US" dirty="0"/>
              <a:t>Apply the latest clinical evidence to select a treatment plan that has the potential to improve symptoms and mitigate treatment side effects.</a:t>
            </a:r>
            <a:endParaRPr lang="en-GB" dirty="0"/>
          </a:p>
        </p:txBody>
      </p:sp>
      <p:sp>
        <p:nvSpPr>
          <p:cNvPr id="4" name="Slide Number Placeholder 3">
            <a:extLst>
              <a:ext uri="{FF2B5EF4-FFF2-40B4-BE49-F238E27FC236}">
                <a16:creationId xmlns:a16="http://schemas.microsoft.com/office/drawing/2014/main" id="{4F9108CE-2121-EC4B-8753-5BC8615651D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F136A7-8C07-4457-BD87-478AF4D86480}" type="slidenum">
              <a:rPr kumimoji="0" lang="en-GB" sz="1000" b="0" i="0" u="none" strike="noStrike" kern="1200" cap="none" spc="0" normalizeH="0" baseline="0" noProof="0" smtClean="0">
                <a:ln>
                  <a:noFill/>
                </a:ln>
                <a:solidFill>
                  <a:prstClr val="black"/>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0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13" name="Text Placeholder 12">
            <a:extLst>
              <a:ext uri="{FF2B5EF4-FFF2-40B4-BE49-F238E27FC236}">
                <a16:creationId xmlns:a16="http://schemas.microsoft.com/office/drawing/2014/main" id="{6014AD8B-22DC-8142-DD20-9B58B8B453ED}"/>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3896219696"/>
      </p:ext>
    </p:extLst>
  </p:cSld>
  <p:clrMapOvr>
    <a:masterClrMapping/>
  </p:clrMapOvr>
</p:sld>
</file>

<file path=ppt/theme/theme1.xml><?xml version="1.0" encoding="utf-8"?>
<a:theme xmlns:a="http://schemas.openxmlformats.org/drawingml/2006/main" name="Office Theme">
  <a:themeElements>
    <a:clrScheme name="TykTock">
      <a:dk1>
        <a:sysClr val="windowText" lastClr="000000"/>
      </a:dk1>
      <a:lt1>
        <a:sysClr val="window" lastClr="FFFFFF"/>
      </a:lt1>
      <a:dk2>
        <a:srgbClr val="44546A"/>
      </a:dk2>
      <a:lt2>
        <a:srgbClr val="E7E6E6"/>
      </a:lt2>
      <a:accent1>
        <a:srgbClr val="812D6E"/>
      </a:accent1>
      <a:accent2>
        <a:srgbClr val="F47920"/>
      </a:accent2>
      <a:accent3>
        <a:srgbClr val="6DC0AF"/>
      </a:accent3>
      <a:accent4>
        <a:srgbClr val="A5A5A5"/>
      </a:accent4>
      <a:accent5>
        <a:srgbClr val="E7E6E6"/>
      </a:accent5>
      <a:accent6>
        <a:srgbClr val="D6DCE4"/>
      </a:accent6>
      <a:hlink>
        <a:srgbClr val="812D6E"/>
      </a:hlink>
      <a:folHlink>
        <a:srgbClr val="6DC0A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4221D430CF92428DFBABC7F613B666" ma:contentTypeVersion="11" ma:contentTypeDescription="Create a new document." ma:contentTypeScope="" ma:versionID="db8a7a068bcda1cbe7a54c072049eb41">
  <xsd:schema xmlns:xsd="http://www.w3.org/2001/XMLSchema" xmlns:xs="http://www.w3.org/2001/XMLSchema" xmlns:p="http://schemas.microsoft.com/office/2006/metadata/properties" xmlns:ns2="c5ae33ed-6ecc-4fea-838c-7a2f28198757" xmlns:ns3="78b91c22-196e-4d44-b5b8-a412d051b363" targetNamespace="http://schemas.microsoft.com/office/2006/metadata/properties" ma:root="true" ma:fieldsID="f0d82df99f80d36dd029bb5673fb2bde" ns2:_="" ns3:_="">
    <xsd:import namespace="c5ae33ed-6ecc-4fea-838c-7a2f28198757"/>
    <xsd:import namespace="78b91c22-196e-4d44-b5b8-a412d051b363"/>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ae33ed-6ecc-4fea-838c-7a2f281987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Location" ma:index="12" nillable="true" ma:displayName="Loca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9d42b900-e654-4511-b35a-44295fe5e5e5"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8b91c22-196e-4d44-b5b8-a412d051b36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799d13f-3fd1-42ae-a7a9-65ab144aa2ad}" ma:internalName="TaxCatchAll" ma:showField="CatchAllData" ma:web="78b91c22-196e-4d44-b5b8-a412d051b36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5ae33ed-6ecc-4fea-838c-7a2f28198757">
      <Terms xmlns="http://schemas.microsoft.com/office/infopath/2007/PartnerControls"/>
    </lcf76f155ced4ddcb4097134ff3c332f>
    <TaxCatchAll xmlns="78b91c22-196e-4d44-b5b8-a412d051b36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42B772-DEA1-4511-B7C2-9833D31B20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ae33ed-6ecc-4fea-838c-7a2f28198757"/>
    <ds:schemaRef ds:uri="78b91c22-196e-4d44-b5b8-a412d051b3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6313B51-6080-4928-B318-6D012766C9D8}">
  <ds:schemaRefs>
    <ds:schemaRef ds:uri="http://schemas.microsoft.com/office/2006/metadata/properties"/>
    <ds:schemaRef ds:uri="http://schemas.microsoft.com/office/infopath/2007/PartnerControls"/>
    <ds:schemaRef ds:uri="c5ae33ed-6ecc-4fea-838c-7a2f28198757"/>
    <ds:schemaRef ds:uri="78b91c22-196e-4d44-b5b8-a412d051b363"/>
  </ds:schemaRefs>
</ds:datastoreItem>
</file>

<file path=customXml/itemProps3.xml><?xml version="1.0" encoding="utf-8"?>
<ds:datastoreItem xmlns:ds="http://schemas.openxmlformats.org/officeDocument/2006/customXml" ds:itemID="{D0C5F919-4ECA-407D-B1F4-A21E3D3322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4411</TotalTime>
  <Words>953</Words>
  <Application>Microsoft Office PowerPoint</Application>
  <PresentationFormat>Widescreen</PresentationFormat>
  <Paragraphs>77</Paragraphs>
  <Slides>10</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Scientific Planning Committee</vt:lpstr>
      <vt:lpstr>Scientific Planning Committee Disclosures: Dr. Gooderham</vt:lpstr>
      <vt:lpstr>Scientific Planning Committee Disclosures:  Dr. Papp</vt:lpstr>
      <vt:lpstr>Speaker/Moderator Disclosure</vt:lpstr>
      <vt:lpstr>Disclosure of Financial Support</vt:lpstr>
      <vt:lpstr>Mitigating Potential Bias</vt:lpstr>
      <vt:lpstr>Co-development and Accreditation</vt:lpstr>
      <vt:lpstr>Learning Objectives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Teri Morrison</dc:creator>
  <cp:lastModifiedBy>Teri Morrison</cp:lastModifiedBy>
  <cp:revision>585</cp:revision>
  <cp:lastPrinted>2023-04-12T13:02:32Z</cp:lastPrinted>
  <dcterms:created xsi:type="dcterms:W3CDTF">2022-06-02T17:20:12Z</dcterms:created>
  <dcterms:modified xsi:type="dcterms:W3CDTF">2023-07-10T13:48:28Z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0x010100934221D430CF92428DFBABC7F613B666</vt:lpwstr>
  </property>
  <property fmtid="{D5CDD505-2E9C-101B-9397-08002B2CF9AE}" pid="3" name="Order">
    <vt:r8>1283800</vt:r8>
  </property>
  <property fmtid="{D5CDD505-2E9C-101B-9397-08002B2CF9AE}" pid="4" name="MediaServiceImageTags">
    <vt:lpwstr/>
  </property>
</Properties>
</file>